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3" r:id="rId2"/>
    <p:sldId id="388" r:id="rId3"/>
    <p:sldId id="389" r:id="rId4"/>
    <p:sldId id="394" r:id="rId5"/>
    <p:sldId id="401" r:id="rId6"/>
    <p:sldId id="402" r:id="rId7"/>
    <p:sldId id="390" r:id="rId8"/>
    <p:sldId id="395" r:id="rId9"/>
    <p:sldId id="396" r:id="rId10"/>
    <p:sldId id="393" r:id="rId11"/>
    <p:sldId id="398" r:id="rId12"/>
    <p:sldId id="391" r:id="rId13"/>
    <p:sldId id="400" r:id="rId14"/>
    <p:sldId id="392" r:id="rId15"/>
    <p:sldId id="397" r:id="rId16"/>
    <p:sldId id="34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60BB"/>
    <a:srgbClr val="9C5BCD"/>
    <a:srgbClr val="793CA4"/>
    <a:srgbClr val="6E419C"/>
    <a:srgbClr val="893BC3"/>
    <a:srgbClr val="57267C"/>
    <a:srgbClr val="7E3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2512" autoAdjust="0"/>
  </p:normalViewPr>
  <p:slideViewPr>
    <p:cSldViewPr snapToGrid="0">
      <p:cViewPr varScale="1">
        <p:scale>
          <a:sx n="89" d="100"/>
          <a:sy n="89" d="100"/>
        </p:scale>
        <p:origin x="12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4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10737-7C3D-4F1D-BB0B-B9AEB35AC49A}" type="datetimeFigureOut">
              <a:rPr lang="zh-CN" altLang="en-US" smtClean="0"/>
              <a:t>2017/12/13/Wed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97525" y="2367171"/>
            <a:ext cx="5796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网页游戏</a:t>
            </a:r>
            <a:endParaRPr lang="en-US" altLang="zh-CN" sz="4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弹弹堂大冒险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6248400" y="4264797"/>
            <a:ext cx="579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演讲人：侯梦伟</a:t>
            </a:r>
            <a:endParaRPr lang="en-US" altLang="zh-CN" sz="2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298765" y="869743"/>
            <a:ext cx="1166991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基本原则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效能来自平衡发展的重要人际关系、角色与活动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主要思维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要事绝不应为小事所牵绊</a:t>
            </a:r>
            <a:r>
              <a:rPr lang="zh-CN" altLang="en-US" b="1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r>
              <a:rPr lang="en-US" altLang="zh-CN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——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我将在我的影响范围内努力改善产出、产能之间的平衡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我将会更关注事情的重要性而非紧急性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主要流程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把焦点放在真正重要的事情上，勇于对不重要的事说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关注第二象限的活动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依照你的使命宣言、角色定位、目标及优先顺序来规划每周的时间并逐日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实践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目标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——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以要事为中心的思维定式</a:t>
            </a:r>
            <a:endParaRPr lang="zh-CN" altLang="en-US" sz="24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57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9978" y="577219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人关系的本质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32079" y="1038884"/>
            <a:ext cx="639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没有信任就谈不上友谊，没有诚实也就谈不上信任。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81650" y="2788468"/>
            <a:ext cx="41555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accent3">
                    <a:lumMod val="75000"/>
                  </a:schemeClr>
                </a:solidFill>
              </a:rPr>
              <a:t>情感账户</a:t>
            </a:r>
            <a:endParaRPr lang="en-US" altLang="zh-CN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accent3">
                    <a:lumMod val="75000"/>
                  </a:schemeClr>
                </a:solidFill>
              </a:rPr>
              <a:t>礼貌、诚实、仁慈、信用</a:t>
            </a:r>
            <a:endParaRPr lang="en-US" altLang="zh-CN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accent3">
                    <a:lumMod val="75000"/>
                  </a:schemeClr>
                </a:solidFill>
              </a:rPr>
              <a:t>粗鲁、轻蔑、威逼、失信</a:t>
            </a:r>
            <a:endParaRPr lang="en-US" altLang="zh-CN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28784" y="2788468"/>
            <a:ext cx="3485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六种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主要的投资方式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sz="2400" dirty="0"/>
              <a:t>理解</a:t>
            </a:r>
            <a:r>
              <a:rPr lang="zh-CN" altLang="en-US" sz="2400" dirty="0" smtClean="0"/>
              <a:t>他人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注意小节</a:t>
            </a:r>
            <a:endParaRPr lang="en-US" altLang="zh-CN" sz="2400" dirty="0" smtClean="0"/>
          </a:p>
          <a:p>
            <a:r>
              <a:rPr lang="zh-CN" altLang="en-US" sz="2400" dirty="0"/>
              <a:t>信守</a:t>
            </a:r>
            <a:r>
              <a:rPr lang="zh-CN" altLang="en-US" sz="2400" dirty="0" smtClean="0"/>
              <a:t>承诺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明确期望</a:t>
            </a:r>
            <a:endParaRPr lang="en-US" altLang="zh-CN" sz="2400" dirty="0" smtClean="0"/>
          </a:p>
          <a:p>
            <a:r>
              <a:rPr lang="zh-CN" altLang="en-US" sz="2400" dirty="0"/>
              <a:t>正直</a:t>
            </a:r>
            <a:r>
              <a:rPr lang="zh-CN" altLang="en-US" sz="2400" dirty="0" smtClean="0"/>
              <a:t>诚信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勇于致歉</a:t>
            </a:r>
            <a:endParaRPr lang="en-US" altLang="zh-CN" sz="2400" dirty="0" smtClean="0"/>
          </a:p>
          <a:p>
            <a:pPr algn="ctr"/>
            <a:r>
              <a:rPr lang="zh-CN" altLang="en-US" sz="2400" dirty="0"/>
              <a:t>无条件</a:t>
            </a:r>
            <a:r>
              <a:rPr lang="zh-CN" altLang="en-US" sz="2400" dirty="0" smtClean="0"/>
              <a:t>的爱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805758" y="5312236"/>
            <a:ext cx="1012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一对一的人际关系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问题的反面是契机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相互依赖的习惯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9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48936" y="1108684"/>
            <a:ext cx="4651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习惯四：双赢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思维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5" name="Picture 3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11" y="1932038"/>
            <a:ext cx="4979424" cy="458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39664" y="1023020"/>
            <a:ext cx="4309448" cy="5152297"/>
          </a:xfrm>
          <a:prstGeom prst="roundRect">
            <a:avLst>
              <a:gd name="adj" fmla="val 2329"/>
            </a:avLst>
          </a:prstGeom>
          <a:solidFill>
            <a:srgbClr val="9560B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72399" y="2196094"/>
            <a:ext cx="417671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人际交往的六种模式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利人利己（双赢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）   两败俱伤（输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输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）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损人利己（赢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输）  独善其身（赢）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舍己为人（输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赢）  好聚好散（无交易）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不能双赢就好聚好散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3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6604291" y="2723713"/>
            <a:ext cx="5111750" cy="33131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861637" y="4093071"/>
            <a:ext cx="4333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善解人意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301096" y="6107483"/>
            <a:ext cx="1379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敢作敢为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5"/>
          <p:cNvGrpSpPr>
            <a:grpSpLocks/>
          </p:cNvGrpSpPr>
          <p:nvPr/>
        </p:nvGrpSpPr>
        <p:grpSpPr bwMode="auto">
          <a:xfrm>
            <a:off x="6747919" y="2935446"/>
            <a:ext cx="5018091" cy="2606271"/>
            <a:chOff x="4484670" y="1999887"/>
            <a:chExt cx="5018130" cy="2606280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4484670" y="2019278"/>
              <a:ext cx="1984445" cy="923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 smtClean="0">
                  <a:latin typeface="楷体_GB2312" pitchFamily="49" charset="-122"/>
                  <a:ea typeface="楷体_GB2312" pitchFamily="49" charset="-122"/>
                </a:rPr>
                <a:t>输</a:t>
              </a:r>
              <a:r>
                <a:rPr lang="en-US" altLang="zh-CN" sz="5400" b="1" dirty="0" smtClean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5400" b="1" dirty="0" smtClean="0">
                  <a:latin typeface="楷体_GB2312" pitchFamily="49" charset="-122"/>
                  <a:ea typeface="楷体_GB2312" pitchFamily="49" charset="-122"/>
                </a:rPr>
                <a:t>赢</a:t>
              </a:r>
              <a:endParaRPr lang="zh-CN" altLang="en-US" sz="5400" b="1" dirty="0">
                <a:solidFill>
                  <a:srgbClr val="9C5BCD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7008885" y="1999887"/>
              <a:ext cx="2016125" cy="92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双赢</a:t>
              </a:r>
            </a:p>
          </p:txBody>
        </p:sp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4489457" y="3682834"/>
              <a:ext cx="2232025" cy="92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输</a:t>
              </a:r>
              <a:r>
                <a:rPr lang="en-US" altLang="zh-CN" sz="54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输</a:t>
              </a: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6684964" y="3682834"/>
              <a:ext cx="2817836" cy="92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赢</a:t>
              </a:r>
              <a:r>
                <a:rPr lang="en-US" altLang="zh-CN" sz="54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输</a:t>
              </a:r>
            </a:p>
          </p:txBody>
        </p:sp>
      </p:grp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8990787" y="2798067"/>
            <a:ext cx="0" cy="3257016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>
            <a:off x="6747603" y="4361059"/>
            <a:ext cx="49688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857053" y="4049293"/>
            <a:ext cx="2700337" cy="503237"/>
          </a:xfrm>
          <a:prstGeom prst="rightArrow">
            <a:avLst>
              <a:gd name="adj1" fmla="val 50000"/>
              <a:gd name="adj2" fmla="val 13414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双赢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体系以及过程</a:t>
            </a:r>
            <a:endParaRPr lang="zh-CN" altLang="en-US" b="1" dirty="0">
              <a:solidFill>
                <a:srgbClr val="080808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980" y="706260"/>
            <a:ext cx="653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 dirty="0" smtClean="0">
                <a:solidFill>
                  <a:schemeClr val="accent2">
                    <a:lumMod val="75000"/>
                  </a:schemeClr>
                </a:solidFill>
              </a:rPr>
              <a:t>双赢思维的五个要领</a:t>
            </a:r>
            <a:endParaRPr lang="zh-CN" altLang="en-US" sz="48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295024" y="3358836"/>
            <a:ext cx="0" cy="245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946877" y="6210677"/>
            <a:ext cx="4341346" cy="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>
            <a:off x="941498" y="2723713"/>
            <a:ext cx="1585149" cy="13748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双赢品德</a:t>
            </a:r>
            <a:endParaRPr lang="zh-CN" altLang="en-US" dirty="0"/>
          </a:p>
        </p:txBody>
      </p:sp>
      <p:sp>
        <p:nvSpPr>
          <p:cNvPr id="46" name="等腰三角形 45"/>
          <p:cNvSpPr/>
          <p:nvPr/>
        </p:nvSpPr>
        <p:spPr>
          <a:xfrm>
            <a:off x="2526647" y="2723712"/>
            <a:ext cx="1585149" cy="13748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双赢关系</a:t>
            </a:r>
            <a:endParaRPr lang="zh-CN" altLang="en-US" dirty="0"/>
          </a:p>
        </p:txBody>
      </p:sp>
      <p:sp>
        <p:nvSpPr>
          <p:cNvPr id="47" name="等腰三角形 46"/>
          <p:cNvSpPr/>
          <p:nvPr/>
        </p:nvSpPr>
        <p:spPr>
          <a:xfrm>
            <a:off x="4111796" y="2739362"/>
            <a:ext cx="1585149" cy="13748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双赢协议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95875" y="4500070"/>
            <a:ext cx="1661993" cy="10678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/>
              <a:t>诚信</a:t>
            </a:r>
            <a:endParaRPr lang="en-US" altLang="zh-CN" sz="3200" dirty="0" smtClean="0"/>
          </a:p>
          <a:p>
            <a:r>
              <a:rPr lang="zh-CN" altLang="en-US" sz="3200" dirty="0" smtClean="0"/>
              <a:t>成熟</a:t>
            </a:r>
            <a:endParaRPr lang="en-US" altLang="zh-CN" sz="3200" dirty="0" smtClean="0"/>
          </a:p>
          <a:p>
            <a:r>
              <a:rPr lang="zh-CN" altLang="en-US" sz="3200" dirty="0" smtClean="0"/>
              <a:t>知足</a:t>
            </a:r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007652" y="4618386"/>
            <a:ext cx="677108" cy="17552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/>
              <a:t>情感账户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65601" y="4618386"/>
            <a:ext cx="1015663" cy="1193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奖惩制度</a:t>
            </a:r>
            <a:endParaRPr lang="en-US" altLang="zh-CN" dirty="0" smtClean="0"/>
          </a:p>
          <a:p>
            <a:r>
              <a:rPr lang="zh-CN" altLang="en-US" dirty="0"/>
              <a:t>任务</a:t>
            </a:r>
            <a:r>
              <a:rPr lang="zh-CN" altLang="en-US" dirty="0" smtClean="0"/>
              <a:t>考核</a:t>
            </a:r>
            <a:endParaRPr lang="en-US" altLang="zh-CN" dirty="0" smtClean="0"/>
          </a:p>
          <a:p>
            <a:r>
              <a:rPr lang="zh-CN" altLang="en-US" dirty="0" smtClean="0"/>
              <a:t>可用资源</a:t>
            </a:r>
            <a:endParaRPr lang="en-US" altLang="zh-CN" dirty="0" smtClean="0"/>
          </a:p>
          <a:p>
            <a:r>
              <a:rPr lang="zh-CN" altLang="en-US" dirty="0"/>
              <a:t>指导</a:t>
            </a:r>
            <a:r>
              <a:rPr lang="zh-CN" altLang="en-US" dirty="0" smtClean="0"/>
              <a:t>方针</a:t>
            </a:r>
            <a:endParaRPr lang="en-US" altLang="zh-CN" dirty="0" smtClean="0"/>
          </a:p>
          <a:p>
            <a:r>
              <a:rPr lang="zh-CN" altLang="en-US" dirty="0"/>
              <a:t>预期结果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7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1" b="88715" l="44880" r="99360">
                        <a14:foregroundMark x1="77840" y1="24010" x2="77440" y2="20408"/>
                        <a14:foregroundMark x1="79840" y1="18607" x2="74960" y2="3361"/>
                        <a14:foregroundMark x1="74880" y1="3361" x2="56560" y2="6002"/>
                        <a14:foregroundMark x1="59280" y1="21609" x2="59280" y2="24370"/>
                        <a14:foregroundMark x1="62240" y1="33613" x2="62240" y2="33613"/>
                        <a14:foregroundMark x1="62080" y1="38295" x2="62080" y2="38295"/>
                        <a14:foregroundMark x1="54400" y1="47179" x2="54400" y2="47179"/>
                        <a14:foregroundMark x1="45760" y1="47179" x2="49920" y2="40576"/>
                        <a14:foregroundMark x1="50320" y1="40696" x2="54560" y2="36255"/>
                        <a14:foregroundMark x1="54560" y1="36255" x2="57520" y2="33253"/>
                        <a14:foregroundMark x1="57520" y1="33493" x2="57600" y2="35894"/>
                        <a14:foregroundMark x1="57600" y1="35894" x2="59360" y2="34334"/>
                        <a14:foregroundMark x1="59520" y1="34214" x2="56240" y2="31212"/>
                        <a14:foregroundMark x1="56400" y1="30852" x2="53760" y2="31212"/>
                        <a14:foregroundMark x1="53760" y1="31212" x2="54080" y2="20408"/>
                        <a14:foregroundMark x1="45600" y1="48499" x2="45840" y2="54982"/>
                        <a14:foregroundMark x1="46000" y1="55582" x2="47120" y2="62305"/>
                        <a14:foregroundMark x1="47200" y1="63025" x2="49440" y2="64706"/>
                        <a14:foregroundMark x1="49920" y1="65066" x2="51360" y2="62785"/>
                        <a14:foregroundMark x1="51360" y1="62785" x2="53920" y2="64466"/>
                        <a14:foregroundMark x1="54160" y1="64346" x2="55680" y2="59904"/>
                        <a14:foregroundMark x1="55680" y1="59904" x2="58720" y2="43818"/>
                        <a14:foregroundMark x1="57760" y1="42377" x2="57760" y2="42377"/>
                        <a14:foregroundMark x1="58000" y1="39016" x2="58000" y2="39016"/>
                        <a14:foregroundMark x1="59120" y1="37335" x2="59120" y2="37335"/>
                        <a14:foregroundMark x1="67200" y1="48139" x2="67200" y2="48139"/>
                        <a14:foregroundMark x1="69760" y1="44778" x2="69760" y2="44778"/>
                        <a14:foregroundMark x1="71040" y1="37335" x2="71040" y2="37335"/>
                        <a14:foregroundMark x1="69920" y1="61945" x2="69920" y2="61945"/>
                        <a14:foregroundMark x1="70240" y1="68067" x2="70240" y2="68067"/>
                        <a14:foregroundMark x1="73520" y1="70468" x2="73520" y2="70468"/>
                        <a14:foregroundMark x1="72640" y1="70468" x2="72640" y2="70468"/>
                        <a14:foregroundMark x1="72480" y1="70468" x2="72480" y2="70468"/>
                        <a14:foregroundMark x1="69760" y1="69388" x2="69760" y2="69388"/>
                        <a14:foregroundMark x1="69760" y1="69388" x2="69760" y2="69388"/>
                        <a14:foregroundMark x1="67920" y1="68427" x2="67920" y2="68427"/>
                        <a14:foregroundMark x1="67920" y1="68427" x2="67920" y2="68427"/>
                        <a14:foregroundMark x1="69440" y1="72149" x2="69440" y2="72149"/>
                        <a14:foregroundMark x1="69440" y1="72149" x2="69440" y2="72149"/>
                        <a14:foregroundMark x1="68320" y1="71429" x2="68320" y2="71429"/>
                        <a14:foregroundMark x1="70400" y1="73589" x2="67520" y2="69868"/>
                        <a14:foregroundMark x1="67680" y1="66507" x2="67680" y2="66507"/>
                        <a14:foregroundMark x1="67680" y1="66146" x2="67680" y2="66146"/>
                        <a14:foregroundMark x1="91120" y1="58703" x2="97040" y2="66387"/>
                        <a14:foregroundMark x1="96400" y1="65666" x2="99360" y2="71909"/>
                        <a14:foregroundMark x1="98800" y1="79952" x2="98800" y2="79952"/>
                        <a14:foregroundMark x1="98800" y1="85474" x2="98800" y2="85474"/>
                        <a14:foregroundMark x1="94640" y1="84394" x2="94640" y2="84394"/>
                        <a14:foregroundMark x1="97040" y1="88715" x2="97040" y2="88715"/>
                        <a14:backgroundMark x1="58240" y1="8163" x2="58240" y2="8163"/>
                        <a14:backgroundMark x1="82320" y1="9484" x2="82320" y2="9484"/>
                        <a14:backgroundMark x1="74480" y1="1441" x2="74480" y2="1441"/>
                        <a14:backgroundMark x1="79600" y1="23409" x2="79600" y2="23409"/>
                        <a14:backgroundMark x1="55040" y1="32893" x2="55040" y2="32893"/>
                        <a14:backgroundMark x1="54320" y1="29532" x2="54320" y2="29532"/>
                        <a14:backgroundMark x1="56560" y1="32773" x2="56560" y2="3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2" y="427703"/>
            <a:ext cx="8549148" cy="586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82" b="100000" l="10000" r="90000">
                        <a14:foregroundMark x1="74600" y1="26471" x2="74600" y2="26471"/>
                        <a14:foregroundMark x1="68800" y1="19281" x2="68800" y2="19281"/>
                        <a14:foregroundMark x1="66400" y1="12418" x2="66400" y2="12418"/>
                        <a14:foregroundMark x1="64400" y1="5882" x2="64400" y2="5882"/>
                        <a14:foregroundMark x1="71600" y1="22876" x2="71600" y2="22876"/>
                        <a14:foregroundMark x1="74400" y1="20261" x2="74400" y2="20261"/>
                        <a14:foregroundMark x1="76200" y1="17320" x2="76200" y2="17320"/>
                        <a14:foregroundMark x1="73200" y1="17320" x2="73200" y2="17320"/>
                        <a14:foregroundMark x1="78400" y1="32026" x2="78400" y2="32026"/>
                        <a14:foregroundMark x1="80000" y1="30065" x2="80000" y2="30065"/>
                        <a14:foregroundMark x1="80200" y1="38235" x2="80200" y2="38235"/>
                        <a14:foregroundMark x1="81800" y1="33660" x2="81800" y2="33660"/>
                        <a14:foregroundMark x1="82200" y1="24837" x2="82200" y2="24837"/>
                        <a14:foregroundMark x1="78600" y1="21569" x2="78600" y2="21569"/>
                        <a14:foregroundMark x1="70600" y1="11765" x2="70600" y2="11765"/>
                        <a14:foregroundMark x1="65400" y1="5882" x2="65400" y2="5882"/>
                        <a14:foregroundMark x1="61600" y1="8170" x2="61600" y2="8170"/>
                        <a14:foregroundMark x1="29800" y1="61765" x2="29800" y2="61765"/>
                        <a14:foregroundMark x1="27600" y1="74183" x2="27600" y2="74183"/>
                        <a14:foregroundMark x1="26000" y1="78105" x2="26000" y2="78105"/>
                        <a14:foregroundMark x1="25200" y1="84641" x2="25200" y2="84641"/>
                        <a14:foregroundMark x1="25800" y1="92157" x2="25800" y2="92157"/>
                        <a14:backgroundMark x1="20200" y1="65033" x2="20200" y2="65033"/>
                        <a14:backgroundMark x1="22000" y1="66340" x2="18000" y2="86601"/>
                        <a14:backgroundMark x1="18000" y1="87255" x2="15200" y2="99346"/>
                        <a14:backgroundMark x1="75000" y1="7516" x2="75000" y2="7516"/>
                        <a14:backgroundMark x1="79000" y1="14052" x2="79000" y2="1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648" y="3663131"/>
            <a:ext cx="47625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3644" y="825599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成为具有双赢</a:t>
            </a:r>
            <a:r>
              <a:rPr lang="zh-CN" altLang="en-US" sz="4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0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品格的人</a:t>
            </a:r>
            <a:endParaRPr lang="zh-CN" altLang="en-US" sz="4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95715" y="2168013"/>
            <a:ext cx="585203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一个双赢思维的人有三种品格特征：正直、成熟与富足心态。这些品格特质是赢得信赖的基础。</a:t>
            </a:r>
          </a:p>
          <a:p>
            <a:pPr>
              <a:lnSpc>
                <a:spcPct val="130000"/>
              </a:lnSpc>
            </a:pP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正直</a:t>
            </a:r>
            <a:r>
              <a:rPr lang="en-US" altLang="zh-CN" b="1" dirty="0">
                <a:latin typeface="华文中宋" pitchFamily="2" charset="-122"/>
                <a:ea typeface="华文中宋" pitchFamily="2" charset="-122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正直的人忠于自己的感受、价值观与承诺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成熟</a:t>
            </a:r>
            <a:r>
              <a:rPr lang="en-US" altLang="zh-CN" b="1" dirty="0">
                <a:latin typeface="华文中宋" pitchFamily="2" charset="-122"/>
                <a:ea typeface="华文中宋" pitchFamily="2" charset="-122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成熟的人有勇气表达自己的想法与感受，用体谅的心看待他人的想法与感受。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富足心态</a:t>
            </a:r>
            <a:r>
              <a:rPr lang="en-US" altLang="zh-CN" b="1" dirty="0">
                <a:latin typeface="华文中宋" pitchFamily="2" charset="-122"/>
                <a:ea typeface="华文中宋" pitchFamily="2" charset="-122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有富足心态的人相信世间有足够的资源，人人得以分享。</a:t>
            </a:r>
          </a:p>
        </p:txBody>
      </p:sp>
    </p:spTree>
    <p:extLst>
      <p:ext uri="{BB962C8B-B14F-4D97-AF65-F5344CB8AC3E}">
        <p14:creationId xmlns:p14="http://schemas.microsoft.com/office/powerpoint/2010/main" val="24221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98765" y="869743"/>
            <a:ext cx="1166991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基本原则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有效、持久的人际关系来自互利互惠。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主要思维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我不仅为自己也为别人谋福利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我通过互赖合作，而不是独立竞争来加强人际关系。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主要流程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在勇气与体谅之间实现平衡，以寻求共同利益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尽管过去互有输赢，我们仍应坚持寻求双赢的解决方法。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3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>
            <a:off x="0" y="345688"/>
            <a:ext cx="7190509" cy="6512312"/>
          </a:xfrm>
          <a:prstGeom prst="parallelogram">
            <a:avLst/>
          </a:prstGeom>
          <a:solidFill>
            <a:srgbClr val="793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7190509" y="4468772"/>
            <a:ext cx="398342" cy="570386"/>
          </a:xfrm>
          <a:prstGeom prst="parallelogram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90509" y="2079545"/>
            <a:ext cx="398342" cy="570386"/>
          </a:xfrm>
          <a:prstGeom prst="parallelogram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734638" y="2241744"/>
            <a:ext cx="46513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H5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：无需</a:t>
            </a:r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插件就能玩的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游戏</a:t>
            </a:r>
            <a:endParaRPr lang="zh-CN" altLang="en-US" sz="4000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734639" y="4034685"/>
            <a:ext cx="46513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zh-CN" sz="4000" b="1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：需要</a:t>
            </a:r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插件支持的游戏。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638619" y="548973"/>
            <a:ext cx="330090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5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网页游戏</a:t>
            </a:r>
            <a:r>
              <a:rPr lang="en-US" altLang="zh-CN" sz="5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?</a:t>
            </a:r>
            <a:endParaRPr lang="en-US" altLang="zh-CN" sz="54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l" eaLnBrk="1" hangingPunct="1"/>
            <a:endParaRPr lang="en-US" altLang="zh-CN" sz="30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0989" y="2364738"/>
            <a:ext cx="37022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H5</a:t>
            </a:r>
          </a:p>
          <a:p>
            <a:pPr algn="ctr"/>
            <a:r>
              <a:rPr lang="zh-CN" alt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与</a:t>
            </a:r>
            <a:endParaRPr lang="en-US" altLang="zh-CN" sz="5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FLASH</a:t>
            </a:r>
          </a:p>
          <a:p>
            <a:endParaRPr lang="en-US" altLang="zh-CN" sz="4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zh-CN" alt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4.44444E-6 -0.4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7260510" y="978385"/>
            <a:ext cx="442753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手游：即手机上玩的游戏</a:t>
            </a:r>
            <a:endParaRPr lang="en-US" altLang="zh-CN" sz="2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APP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类型的手机游戏</a:t>
            </a:r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相同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点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：</a:t>
            </a:r>
            <a:endParaRPr lang="en-US" altLang="zh-CN" sz="2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都是手机游戏，在手机上玩的，所以称之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不同点：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入口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不同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pt-BR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pt-BR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手游多端</a:t>
            </a:r>
            <a:r>
              <a:rPr lang="zh-CN" altLang="pt-BR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通用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游戏模式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不同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技术限制差异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总结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：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app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手游适合重度游戏用户，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手游适合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喜欢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休闲点的用户，适合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手机和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电脑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同时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用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的用户。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5195" y="668473"/>
            <a:ext cx="50036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APP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手游与</a:t>
            </a:r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H5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的异同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1" y="1376359"/>
            <a:ext cx="3041054" cy="2819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9" y="4159880"/>
            <a:ext cx="6166151" cy="2431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05" y="1376359"/>
            <a:ext cx="3125095" cy="27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市场概况</a:t>
            </a:r>
            <a:r>
              <a:rPr lang="en-US" altLang="zh-CN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——2017</a:t>
            </a:r>
            <a:r>
              <a:rPr lang="zh-CN" altLang="en-US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年，保持</a:t>
            </a:r>
            <a:r>
              <a:rPr lang="zh-CN" alt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稳健发展</a:t>
            </a:r>
            <a:endParaRPr lang="zh-CN" altLang="en-US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营业收入约为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2189.6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23.1%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网络游戏约为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2011.0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23.1%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家用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游戏机约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38.8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15.1%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游戏游艺机约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135.8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24.7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VR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游戏收入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4.0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28.2%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0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2" y="810873"/>
            <a:ext cx="10940526" cy="6047127"/>
          </a:xfrm>
        </p:spPr>
      </p:pic>
    </p:spTree>
    <p:extLst>
      <p:ext uri="{BB962C8B-B14F-4D97-AF65-F5344CB8AC3E}">
        <p14:creationId xmlns:p14="http://schemas.microsoft.com/office/powerpoint/2010/main" val="84962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移动网络游戏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4745"/>
            <a:ext cx="4670425" cy="3473097"/>
          </a:xfrm>
        </p:spPr>
      </p:pic>
    </p:spTree>
    <p:extLst>
      <p:ext uri="{BB962C8B-B14F-4D97-AF65-F5344CB8AC3E}">
        <p14:creationId xmlns:p14="http://schemas.microsoft.com/office/powerpoint/2010/main" val="318793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738145" y="2370778"/>
            <a:ext cx="5111750" cy="33131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596983" y="1762919"/>
            <a:ext cx="107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紧急</a:t>
            </a: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4333833" y="1726406"/>
            <a:ext cx="107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不紧急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57121" y="2699544"/>
            <a:ext cx="4333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重要</a:t>
            </a: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157121" y="4210844"/>
            <a:ext cx="4333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不重要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251619" y="5690874"/>
            <a:ext cx="6913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重要：代表价值观、使命和重要目标的事务。</a:t>
            </a:r>
          </a:p>
          <a:p>
            <a:pPr algn="l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紧急：需要立即注意的事务。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5"/>
          <p:cNvGrpSpPr>
            <a:grpSpLocks/>
          </p:cNvGrpSpPr>
          <p:nvPr/>
        </p:nvGrpSpPr>
        <p:grpSpPr bwMode="auto">
          <a:xfrm>
            <a:off x="1008021" y="2350294"/>
            <a:ext cx="5014480" cy="3376612"/>
            <a:chOff x="4484669" y="1785926"/>
            <a:chExt cx="5014519" cy="3376624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4484669" y="2019278"/>
              <a:ext cx="2376487" cy="1138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危机       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紧急的问题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有期限的项目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会议</a:t>
              </a:r>
            </a:p>
            <a:p>
              <a:pPr eaLnBrk="1" hangingPunct="1"/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生存象限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7127875" y="1785926"/>
              <a:ext cx="2016125" cy="166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准备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预防工作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日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周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月计划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授权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自我学习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价值观的澄清</a:t>
              </a:r>
            </a:p>
            <a:p>
              <a:pPr eaLnBrk="1" hangingPunct="1"/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效能象限</a:t>
              </a:r>
            </a:p>
          </p:txBody>
        </p:sp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4538660" y="3500438"/>
              <a:ext cx="2232025" cy="166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不必要的干扰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不必要的报告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不重要的会议、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其他人的琐事</a:t>
              </a:r>
            </a:p>
            <a:p>
              <a:pPr eaLnBrk="1" hangingPunct="1"/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欺骗象限</a:t>
              </a:r>
            </a:p>
            <a:p>
              <a:pPr eaLnBrk="1" hangingPunct="1"/>
              <a:endParaRPr lang="zh-CN" altLang="en-US" sz="17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6681352" y="3500438"/>
              <a:ext cx="2817836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杂事、忙事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无关的电话、垃圾邮件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过多看电视、上网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抱怨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发牢骚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与工作无关的闲聊</a:t>
              </a:r>
            </a:p>
            <a:p>
              <a:pPr eaLnBrk="1" hangingPunct="1"/>
              <a:r>
                <a:rPr lang="zh-CN" altLang="en-US" sz="1700" b="1" dirty="0" smtClean="0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     </a:t>
              </a:r>
              <a:r>
                <a:rPr lang="zh-CN" altLang="en-US" sz="1700" b="1" dirty="0" smtClean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浪费</a:t>
              </a:r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象限</a:t>
              </a:r>
            </a:p>
          </p:txBody>
        </p:sp>
      </p:grp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3143235" y="2426875"/>
            <a:ext cx="0" cy="2879725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>
            <a:off x="900051" y="3989867"/>
            <a:ext cx="49688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5" name="组合 28"/>
          <p:cNvGrpSpPr>
            <a:grpSpLocks/>
          </p:cNvGrpSpPr>
          <p:nvPr/>
        </p:nvGrpSpPr>
        <p:grpSpPr bwMode="auto">
          <a:xfrm>
            <a:off x="7165181" y="2370778"/>
            <a:ext cx="2736850" cy="4024785"/>
            <a:chOff x="4932363" y="981075"/>
            <a:chExt cx="2736850" cy="4024785"/>
          </a:xfrm>
        </p:grpSpPr>
        <p:sp>
          <p:nvSpPr>
            <p:cNvPr id="36" name="Line 4"/>
            <p:cNvSpPr>
              <a:spLocks noChangeShapeType="1"/>
            </p:cNvSpPr>
            <p:nvPr/>
          </p:nvSpPr>
          <p:spPr bwMode="auto">
            <a:xfrm flipV="1">
              <a:off x="5148263" y="2060575"/>
              <a:ext cx="2519362" cy="0"/>
            </a:xfrm>
            <a:prstGeom prst="line">
              <a:avLst/>
            </a:prstGeom>
            <a:noFill/>
            <a:ln w="50800">
              <a:solidFill>
                <a:srgbClr val="FFFF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6443663" y="981075"/>
              <a:ext cx="0" cy="2159000"/>
            </a:xfrm>
            <a:prstGeom prst="line">
              <a:avLst/>
            </a:prstGeom>
            <a:noFill/>
            <a:ln w="50800">
              <a:solidFill>
                <a:srgbClr val="FFFF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5148263" y="981075"/>
              <a:ext cx="2520950" cy="223361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altLang="zh-CN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5508625" y="1412875"/>
              <a:ext cx="863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 dirty="0">
                  <a:latin typeface="楷体_GB2312" pitchFamily="49" charset="-122"/>
                  <a:ea typeface="楷体_GB2312" pitchFamily="49" charset="-122"/>
                </a:rPr>
                <a:t>20</a:t>
              </a: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％</a:t>
              </a:r>
            </a:p>
          </p:txBody>
        </p:sp>
        <p:sp>
          <p:nvSpPr>
            <p:cNvPr id="40" name="Text Box 14"/>
            <p:cNvSpPr txBox="1">
              <a:spLocks noChangeArrowheads="1"/>
            </p:cNvSpPr>
            <p:nvPr/>
          </p:nvSpPr>
          <p:spPr bwMode="auto">
            <a:xfrm>
              <a:off x="6732588" y="1412875"/>
              <a:ext cx="863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55</a:t>
              </a:r>
              <a:r>
                <a:rPr lang="zh-CN" altLang="en-US" sz="2000" b="1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</a:p>
          </p:txBody>
        </p:sp>
        <p:sp>
          <p:nvSpPr>
            <p:cNvPr id="41" name="Text Box 15"/>
            <p:cNvSpPr txBox="1">
              <a:spLocks noChangeArrowheads="1"/>
            </p:cNvSpPr>
            <p:nvPr/>
          </p:nvSpPr>
          <p:spPr bwMode="auto">
            <a:xfrm>
              <a:off x="5435600" y="2420938"/>
              <a:ext cx="792163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20</a:t>
              </a:r>
              <a:r>
                <a:rPr lang="zh-CN" altLang="en-US" sz="2000" b="1" dirty="0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</a:p>
            <a:p>
              <a:pPr eaLnBrk="1" hangingPunct="1"/>
              <a:endParaRPr lang="zh-CN" altLang="en-US" sz="2000" b="1" dirty="0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6804025" y="2420938"/>
              <a:ext cx="7921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楷体_GB2312" pitchFamily="49" charset="-122"/>
                  <a:ea typeface="楷体_GB2312" pitchFamily="49" charset="-122"/>
                </a:rPr>
                <a:t>5</a:t>
              </a:r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％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5363369" y="3374644"/>
              <a:ext cx="1728788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 高效能模型</a:t>
              </a:r>
              <a:endParaRPr lang="en-US" altLang="zh-CN" sz="2000" b="1" dirty="0" smtClean="0"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endParaRPr lang="en-US" altLang="zh-CN" sz="2000" b="1" dirty="0" smtClean="0"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楷体_GB2312" pitchFamily="49" charset="-122"/>
                  <a:ea typeface="楷体_GB2312" pitchFamily="49" charset="-122"/>
                </a:rPr>
                <a:t>目标：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20%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的活动取得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80%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成果</a:t>
              </a:r>
              <a:endParaRPr lang="zh-CN" altLang="en-US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4" name="Line 5"/>
            <p:cNvSpPr>
              <a:spLocks noChangeShapeType="1"/>
            </p:cNvSpPr>
            <p:nvPr/>
          </p:nvSpPr>
          <p:spPr bwMode="auto">
            <a:xfrm>
              <a:off x="6429375" y="1000125"/>
              <a:ext cx="0" cy="215900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4932363" y="1773238"/>
              <a:ext cx="2700337" cy="503237"/>
            </a:xfrm>
            <a:prstGeom prst="rightArrow">
              <a:avLst>
                <a:gd name="adj1" fmla="val 50000"/>
                <a:gd name="adj2" fmla="val 13414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80808"/>
                  </a:solidFill>
                  <a:latin typeface="楷体_GB2312" pitchFamily="49" charset="-122"/>
                  <a:ea typeface="楷体_GB2312" pitchFamily="49" charset="-122"/>
                </a:rPr>
                <a:t>工作</a:t>
              </a:r>
              <a:r>
                <a:rPr lang="en-US" altLang="zh-CN" b="1">
                  <a:solidFill>
                    <a:srgbClr val="080808"/>
                  </a:solidFill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b="1">
                  <a:solidFill>
                    <a:srgbClr val="080808"/>
                  </a:solidFill>
                  <a:latin typeface="楷体_GB2312" pitchFamily="49" charset="-122"/>
                  <a:ea typeface="楷体_GB2312" pitchFamily="49" charset="-122"/>
                </a:rPr>
                <a:t>生活在这条线上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30036" y="669956"/>
            <a:ext cx="653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 dirty="0" smtClean="0">
                <a:solidFill>
                  <a:schemeClr val="accent2">
                    <a:lumMod val="75000"/>
                  </a:schemeClr>
                </a:solidFill>
              </a:rPr>
              <a:t>别让琐事牵着鼻子走</a:t>
            </a:r>
            <a:endParaRPr lang="zh-CN" altLang="en-US" sz="48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127" y="606582"/>
            <a:ext cx="738664" cy="5993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勇于说“不”</a:t>
            </a:r>
            <a:r>
              <a:rPr lang="en-US" altLang="zh-CN" sz="3600" dirty="0" smtClean="0">
                <a:solidFill>
                  <a:schemeClr val="accent1">
                    <a:lumMod val="50000"/>
                  </a:schemeClr>
                </a:solidFill>
              </a:rPr>
              <a:t>—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9749" y="2037029"/>
            <a:ext cx="1569660" cy="43456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缺乏坚持以上原则的自制力？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无力或者不愿有条不紊地行事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无法辨别事情的重要与否？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21489" y="1575364"/>
            <a:ext cx="321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时间管理的六标准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21000" y="2127564"/>
            <a:ext cx="1292662" cy="37662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和谐一致                  平衡功能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围绕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中心                  以人为本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灵活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变通                  便于携带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6111" y="2127564"/>
            <a:ext cx="5341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自我管理四步骤</a:t>
            </a:r>
            <a:endParaRPr lang="en-US" altLang="zh-CN" sz="3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确认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   选择目标</a:t>
            </a:r>
            <a:endParaRPr lang="en-US" altLang="zh-CN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安排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进度  每日调整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44008" y="4445251"/>
            <a:ext cx="3576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付诸实践</a:t>
            </a:r>
            <a:r>
              <a:rPr lang="en-US" altLang="zh-CN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---</a:t>
            </a:r>
            <a:r>
              <a:rPr lang="zh-CN" altLang="en-US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将人际关系和结果放在第一位，将时间放在第二位</a:t>
            </a:r>
            <a:endParaRPr lang="zh-CN" altLang="en-US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高效能的秘诀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指令性授权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让做什么就做什么</a:t>
            </a:r>
            <a:endParaRPr lang="en-US" altLang="zh-CN" dirty="0" smtClean="0"/>
          </a:p>
          <a:p>
            <a:r>
              <a:rPr lang="zh-CN" altLang="en-US" dirty="0"/>
              <a:t>详细</a:t>
            </a:r>
            <a:r>
              <a:rPr lang="zh-CN" altLang="en-US" dirty="0" smtClean="0"/>
              <a:t>指导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有多少个</a:t>
            </a:r>
            <a:r>
              <a:rPr lang="zh-CN" altLang="en-US" dirty="0" smtClean="0">
                <a:solidFill>
                  <a:srgbClr val="FF0000"/>
                </a:solidFill>
              </a:rPr>
              <a:t>你可以一直指导呢？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责任性授权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 smtClean="0"/>
              <a:t>预期成果          指导方针</a:t>
            </a:r>
            <a:endParaRPr lang="en-US" altLang="zh-CN" dirty="0" smtClean="0"/>
          </a:p>
          <a:p>
            <a:r>
              <a:rPr lang="zh-CN" altLang="en-US" dirty="0"/>
              <a:t>可用</a:t>
            </a:r>
            <a:r>
              <a:rPr lang="zh-CN" altLang="en-US" dirty="0" smtClean="0"/>
              <a:t>资源           任务考核</a:t>
            </a:r>
            <a:endParaRPr lang="en-US" altLang="zh-CN" dirty="0" smtClean="0"/>
          </a:p>
          <a:p>
            <a:r>
              <a:rPr lang="zh-CN" altLang="en-US" dirty="0"/>
              <a:t>奖惩</a:t>
            </a:r>
            <a:r>
              <a:rPr lang="zh-CN" altLang="en-US" dirty="0" smtClean="0"/>
              <a:t>制度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通过责任型授权，可将投入与支出的的杠杆有产出偏移，提高杠杆的作用。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2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873</Words>
  <Application>Microsoft Office PowerPoint</Application>
  <PresentationFormat>宽屏</PresentationFormat>
  <Paragraphs>163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华文中宋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市场概况——2017年，保持稳健发展</vt:lpstr>
      <vt:lpstr>PowerPoint 演示文稿</vt:lpstr>
      <vt:lpstr>移动网络游戏</vt:lpstr>
      <vt:lpstr>PowerPoint 演示文稿</vt:lpstr>
      <vt:lpstr>PowerPoint 演示文稿</vt:lpstr>
      <vt:lpstr>授权——高效能的秘诀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7road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海贼王页游</dc:title>
  <dc:creator>roy.xu</dc:creator>
  <cp:lastModifiedBy>侯梦伟</cp:lastModifiedBy>
  <cp:revision>313</cp:revision>
  <dcterms:created xsi:type="dcterms:W3CDTF">2015-09-01T05:31:00Z</dcterms:created>
  <dcterms:modified xsi:type="dcterms:W3CDTF">2017-12-13T12:19:14Z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